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27432000" cy="36576000"/>
  <p:notesSz cx="6858000" cy="9144000"/>
  <p:defaultTextStyle>
    <a:defPPr>
      <a:defRPr lang="en-US"/>
    </a:defPPr>
    <a:lvl1pPr marL="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 snapToObjects="1">
      <p:cViewPr>
        <p:scale>
          <a:sx n="50" d="100"/>
          <a:sy n="50" d="100"/>
        </p:scale>
        <p:origin x="520" y="-5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965" y="5347502"/>
            <a:ext cx="27432000" cy="31215740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44271" y="16694827"/>
            <a:ext cx="14524832" cy="1249813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5968699" y="16664251"/>
            <a:ext cx="10823757" cy="1249813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89000" y="5614831"/>
            <a:ext cx="6781800" cy="1249813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27432000" cy="5360260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798790" y="-694888"/>
            <a:ext cx="15374451" cy="4871494"/>
            <a:chOff x="6904736" y="-48699"/>
            <a:chExt cx="11250306" cy="31412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36" y="798167"/>
              <a:ext cx="4644339" cy="14513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938750" y="1095234"/>
              <a:ext cx="1945296" cy="85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bg1"/>
                    </a:outerShdw>
                  </a:effectLst>
                </a:rPr>
                <a:t>vs</a:t>
              </a:r>
              <a:endParaRPr lang="en-US" sz="8000" b="1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03"/>
            <a:stretch/>
          </p:blipFill>
          <p:spPr>
            <a:xfrm>
              <a:off x="14273721" y="-48699"/>
              <a:ext cx="3881321" cy="3141248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0" y="5360260"/>
            <a:ext cx="2743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85216" y="3313250"/>
            <a:ext cx="22287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Suprabhat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 err="1">
                <a:solidFill>
                  <a:schemeClr val="bg1"/>
                </a:solidFill>
              </a:rPr>
              <a:t>Gurrala</a:t>
            </a:r>
            <a:r>
              <a:rPr lang="en-US" sz="2000" b="1" dirty="0" smtClean="0">
                <a:solidFill>
                  <a:schemeClr val="bg1"/>
                </a:solidFill>
              </a:rPr>
              <a:t>, </a:t>
            </a:r>
            <a:r>
              <a:rPr lang="en-US" sz="4400" b="1" dirty="0">
                <a:solidFill>
                  <a:schemeClr val="bg1"/>
                </a:solidFill>
              </a:rPr>
              <a:t>Marc </a:t>
            </a:r>
            <a:r>
              <a:rPr lang="en-US" sz="4400" b="1" dirty="0" err="1">
                <a:solidFill>
                  <a:schemeClr val="bg1"/>
                </a:solidFill>
              </a:rPr>
              <a:t>Marone</a:t>
            </a:r>
            <a:r>
              <a:rPr lang="en-US" sz="4400" b="1" dirty="0">
                <a:solidFill>
                  <a:schemeClr val="bg1"/>
                </a:solidFill>
              </a:rPr>
              <a:t>, Aniruddha Nadkarni, Farhan </a:t>
            </a:r>
            <a:r>
              <a:rPr lang="en-US" sz="4400" b="1" dirty="0" err="1">
                <a:solidFill>
                  <a:schemeClr val="bg1"/>
                </a:solidFill>
              </a:rPr>
              <a:t>Tejani</a:t>
            </a:r>
            <a:r>
              <a:rPr lang="en-US" sz="4400" b="1" dirty="0">
                <a:solidFill>
                  <a:schemeClr val="bg1"/>
                </a:solidFill>
              </a:rPr>
              <a:t>, and </a:t>
            </a:r>
            <a:r>
              <a:rPr lang="en-US" sz="4400" b="1" dirty="0" err="1">
                <a:solidFill>
                  <a:schemeClr val="bg1"/>
                </a:solidFill>
              </a:rPr>
              <a:t>Kexin</a:t>
            </a:r>
            <a:r>
              <a:rPr lang="en-US" sz="4400" b="1" dirty="0">
                <a:solidFill>
                  <a:schemeClr val="bg1"/>
                </a:solidFill>
              </a:rPr>
              <a:t> Zhang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6794" y="4082691"/>
            <a:ext cx="110641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CX 4242, Georgia Institute of Technology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48722" y="5644215"/>
            <a:ext cx="4851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D5C63"/>
                </a:solidFill>
                <a:latin typeface="Century" charset="0"/>
                <a:ea typeface="Century" charset="0"/>
                <a:cs typeface="Century" charset="0"/>
              </a:rPr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9000" y="6977565"/>
            <a:ext cx="6781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What is the problem?</a:t>
            </a:r>
            <a:endParaRPr lang="en-US" sz="4000" b="1" dirty="0"/>
          </a:p>
          <a:p>
            <a:pPr algn="just"/>
            <a:r>
              <a:rPr lang="en-US" sz="2400" dirty="0"/>
              <a:t>The sharing economy has taken over a number of consumer </a:t>
            </a:r>
            <a:r>
              <a:rPr lang="en-US" sz="2400" dirty="0" smtClean="0"/>
              <a:t>industries, </a:t>
            </a:r>
            <a:r>
              <a:rPr lang="en-US" sz="2400" dirty="0"/>
              <a:t>providing customers with many alternatives to traditional housing or </a:t>
            </a:r>
            <a:r>
              <a:rPr lang="en-US" sz="2400" dirty="0" smtClean="0"/>
              <a:t>transportation. Airbnb has quickly become a contender in the short term housing market. However, this has only increased the number of options facing consumers.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8999" y="10048711"/>
            <a:ext cx="67817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What options do short-term stay customers have?</a:t>
            </a:r>
          </a:p>
          <a:p>
            <a:pPr algn="just"/>
            <a:r>
              <a:rPr lang="en-US" sz="2400" dirty="0" smtClean="0"/>
              <a:t>Options like Airbnb provide a wide variety of choices for consumers, but these also vary dramatically in the amenities provided and level of comfort, often unbeknownst to the customer. Hotels have a far more rigid pricing model, but the level of care is easily anticipated.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89000" y="13617717"/>
            <a:ext cx="67817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How do they decide?</a:t>
            </a:r>
            <a:endParaRPr lang="en-US" sz="4000" b="1" dirty="0"/>
          </a:p>
          <a:p>
            <a:pPr algn="just"/>
            <a:r>
              <a:rPr lang="en-US" sz="2400" dirty="0" smtClean="0"/>
              <a:t>By investigating Airbnb </a:t>
            </a:r>
            <a:r>
              <a:rPr lang="en-US" sz="2400" dirty="0"/>
              <a:t>and Hotel </a:t>
            </a:r>
            <a:r>
              <a:rPr lang="en-US" sz="2400" dirty="0" smtClean="0"/>
              <a:t>data in </a:t>
            </a:r>
            <a:r>
              <a:rPr lang="en-US" sz="2400" dirty="0"/>
              <a:t>New York </a:t>
            </a:r>
            <a:r>
              <a:rPr lang="en-US" sz="2400" dirty="0" smtClean="0"/>
              <a:t>City, we are able to identify similar bookings across the two platforms. Our project provides visualizations and analysis to help consumers make an informed decision.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1545" y="16643063"/>
            <a:ext cx="12771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FD5C63"/>
                </a:solidFill>
                <a:latin typeface="Century" charset="0"/>
                <a:ea typeface="Century" charset="0"/>
                <a:cs typeface="Century" charset="0"/>
              </a:rPr>
              <a:t>Approaches and Experiments</a:t>
            </a:r>
            <a:endParaRPr lang="en-US" sz="7200" b="1" dirty="0">
              <a:solidFill>
                <a:srgbClr val="FD5C63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7784" y="18295061"/>
            <a:ext cx="3529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ea typeface="Century" charset="0"/>
                <a:cs typeface="Century" charset="0"/>
              </a:rPr>
              <a:t>Cluster Analysis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94488" y="7576451"/>
            <a:ext cx="3937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a typeface="Century" charset="0"/>
                <a:cs typeface="Century" charset="0"/>
              </a:rPr>
              <a:t>Pricing Over Time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64" y="8284337"/>
            <a:ext cx="2065102" cy="186891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493675" y="8331246"/>
            <a:ext cx="5443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Airbnb pricing data was gathered by scraping using </a:t>
            </a:r>
            <a:r>
              <a:rPr lang="en-US" sz="2400" b="1" dirty="0"/>
              <a:t>Selenium</a:t>
            </a:r>
            <a:r>
              <a:rPr lang="en-US" sz="2400" dirty="0"/>
              <a:t>, a web scraping tool for Python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29200" y="8327001"/>
            <a:ext cx="5742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Amadeus, a travel technology company, provided us with the pricing data over time for the traditional hotels.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05707" y="18276826"/>
            <a:ext cx="5964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ea typeface="Century" charset="0"/>
                <a:cs typeface="Century" charset="0"/>
              </a:rPr>
              <a:t>Directed Review Sentiment</a:t>
            </a:r>
            <a:endParaRPr lang="en-US" sz="4000" b="1" dirty="0">
              <a:ea typeface="Century" charset="0"/>
              <a:cs typeface="Century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515" y="8142271"/>
            <a:ext cx="2667441" cy="126002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6366390" y="11331900"/>
            <a:ext cx="1993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a typeface="Century" charset="0"/>
                <a:cs typeface="Century" charset="0"/>
              </a:rPr>
              <a:t>Location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689248" y="16625804"/>
            <a:ext cx="3382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D5C63"/>
                </a:solidFill>
                <a:latin typeface="Century" charset="0"/>
                <a:ea typeface="Century" charset="0"/>
                <a:cs typeface="Century" charset="0"/>
              </a:rPr>
              <a:t>Results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067" y="9908979"/>
            <a:ext cx="2559889" cy="177686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7729200" y="9962101"/>
            <a:ext cx="5748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The Amadeus API provided a number of reviews for hotels, and that data was augmented by scraping reviews from </a:t>
            </a:r>
            <a:r>
              <a:rPr lang="en-US" sz="2400" dirty="0" smtClean="0"/>
              <a:t>TripAdvisor (265 Hotels) 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16398034" y="9263448"/>
            <a:ext cx="1930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a typeface="Century" charset="0"/>
                <a:cs typeface="Century" charset="0"/>
              </a:rPr>
              <a:t>Reviews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485253" y="9875015"/>
            <a:ext cx="5452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used Inside Airbnb, a data collection platform that gathered the listing reviews from Airbnb itself and compiled them into a </a:t>
            </a:r>
            <a:r>
              <a:rPr lang="en-US" sz="2400" dirty="0" smtClean="0"/>
              <a:t>dataset</a:t>
            </a:r>
            <a:r>
              <a:rPr lang="en-US" sz="2400" dirty="0"/>
              <a:t> </a:t>
            </a:r>
            <a:r>
              <a:rPr lang="en-US" sz="2400" dirty="0" smtClean="0"/>
              <a:t>(44,318 Listings)</a:t>
            </a:r>
            <a:endParaRPr lang="en-US" sz="2400" dirty="0"/>
          </a:p>
        </p:txBody>
      </p:sp>
      <p:pic>
        <p:nvPicPr>
          <p:cNvPr id="56" name="Picture 55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1" b="70572"/>
          <a:stretch/>
        </p:blipFill>
        <p:spPr>
          <a:xfrm>
            <a:off x="8602529" y="11153888"/>
            <a:ext cx="2692642" cy="108154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1493675" y="12056742"/>
            <a:ext cx="5443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Inside Airbnb dataset also included columns for Location, in the form of Latitude and Longitude coordinates.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7729200" y="12138222"/>
            <a:ext cx="5792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We utilized the </a:t>
            </a:r>
            <a:r>
              <a:rPr lang="en-US" sz="2400" dirty="0" err="1"/>
              <a:t>OpenStreetMap</a:t>
            </a:r>
            <a:r>
              <a:rPr lang="en-US" sz="2400" dirty="0"/>
              <a:t> API to convert the hotel addresses to Latitude and Longitude coordinates.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947" y="11912378"/>
            <a:ext cx="1934608" cy="193460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6192880" y="13226186"/>
            <a:ext cx="2340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a typeface="Century" charset="0"/>
                <a:cs typeface="Century" charset="0"/>
              </a:rPr>
              <a:t>Amenities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493675" y="13948021"/>
            <a:ext cx="5443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Amenities for </a:t>
            </a:r>
            <a:r>
              <a:rPr lang="en-US" sz="2400" dirty="0" err="1"/>
              <a:t>Airbnbs</a:t>
            </a:r>
            <a:r>
              <a:rPr lang="en-US" sz="2400" dirty="0"/>
              <a:t> include kitchens, television, air conditioning, and others, and were included in the Inside Airbnb dataset.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7729200" y="14035107"/>
            <a:ext cx="5903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The hotel amenities data was provided by Amadeus and by TripAdvisor, and included data such as gyms, refrigerators, kid-friendliness, and others.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045255" y="6919408"/>
            <a:ext cx="2757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ea typeface="Century" charset="0"/>
                <a:cs typeface="Century" charset="0"/>
              </a:rPr>
              <a:t>Airbnb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061715" y="6879413"/>
            <a:ext cx="2632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ea typeface="Century" charset="0"/>
                <a:cs typeface="Century" charset="0"/>
              </a:rPr>
              <a:t>Hotels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602529" y="5620676"/>
            <a:ext cx="17828427" cy="1249813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1423998" y="18257841"/>
            <a:ext cx="3279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ea typeface="Century" charset="0"/>
                <a:cs typeface="Century" charset="0"/>
              </a:rPr>
              <a:t>Unified Search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902990" y="5618396"/>
            <a:ext cx="6920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D5C63"/>
                </a:solidFill>
                <a:latin typeface="Century" charset="0"/>
                <a:ea typeface="Century" charset="0"/>
                <a:cs typeface="Century" charset="0"/>
              </a:rPr>
              <a:t>Data Gathering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AC744B-A413-453F-9FC4-89AC446C322E}"/>
              </a:ext>
            </a:extLst>
          </p:cNvPr>
          <p:cNvSpPr txBox="1"/>
          <p:nvPr/>
        </p:nvSpPr>
        <p:spPr>
          <a:xfrm>
            <a:off x="356526" y="18936447"/>
            <a:ext cx="4155104" cy="1597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Attempted to cluster by: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/>
              <a:t>Latitude/longitude grid:</a:t>
            </a:r>
          </a:p>
          <a:p>
            <a:pPr marL="228600"/>
            <a:r>
              <a:rPr lang="en-US" sz="2400" dirty="0" smtClean="0"/>
              <a:t>Airbnb listings cover New York but hotels are sparse.</a:t>
            </a:r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 err="1"/>
              <a:t>Voronoi</a:t>
            </a:r>
            <a:r>
              <a:rPr lang="en-US" sz="2400" b="1" dirty="0"/>
              <a:t> – Nearest subway:</a:t>
            </a:r>
          </a:p>
          <a:p>
            <a:pPr marL="228600"/>
            <a:r>
              <a:rPr lang="en-US" sz="2400" dirty="0" smtClean="0"/>
              <a:t>Some cells </a:t>
            </a:r>
            <a:r>
              <a:rPr lang="en-US" sz="2400" dirty="0"/>
              <a:t>were too large </a:t>
            </a:r>
            <a:r>
              <a:rPr lang="en-US" sz="2400" dirty="0" smtClean="0"/>
              <a:t>and regions with many hotels were </a:t>
            </a:r>
            <a:r>
              <a:rPr lang="en-US" sz="2400" dirty="0"/>
              <a:t>broken up into too many small </a:t>
            </a:r>
            <a:r>
              <a:rPr lang="en-US" sz="2400" dirty="0" smtClean="0"/>
              <a:t>cells</a:t>
            </a:r>
          </a:p>
          <a:p>
            <a:pPr marL="228600"/>
            <a:endParaRPr lang="en-US" sz="2400" dirty="0" smtClean="0"/>
          </a:p>
          <a:p>
            <a:pPr marL="228600"/>
            <a:endParaRPr lang="en-US" sz="2400" dirty="0" smtClean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 err="1"/>
              <a:t>Voronoi</a:t>
            </a:r>
            <a:r>
              <a:rPr lang="en-US" sz="2400" b="1" dirty="0"/>
              <a:t> – K Means Centroid:</a:t>
            </a:r>
          </a:p>
          <a:p>
            <a:pPr marL="228600"/>
            <a:r>
              <a:rPr lang="en-US" sz="2400" dirty="0"/>
              <a:t>Clustered only hotel locations only with k=130 and then assigned each Airbnb listing to a centroid if they were within 1km. 36% of Airbnb listings were disregarded for being too far away from a center.</a:t>
            </a:r>
          </a:p>
          <a:p>
            <a:endParaRPr lang="en-US" sz="2400" dirty="0"/>
          </a:p>
          <a:p>
            <a:pPr marL="228600"/>
            <a:endParaRPr lang="en-US" sz="2400" dirty="0"/>
          </a:p>
          <a:p>
            <a:pPr marL="914400" indent="-4572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99" y="30813502"/>
            <a:ext cx="11181049" cy="473756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3AC744B-A413-453F-9FC4-89AC446C322E}"/>
              </a:ext>
            </a:extLst>
          </p:cNvPr>
          <p:cNvSpPr txBox="1"/>
          <p:nvPr/>
        </p:nvSpPr>
        <p:spPr>
          <a:xfrm>
            <a:off x="5195726" y="19014288"/>
            <a:ext cx="5384799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Our main visualization shows pricing data, but we also want to analyze subjective features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Reviews are good, but don’t have a standard format and are often only a single rating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Our method allows us to obtain sentiment scores towards specific aspects of a listing:</a:t>
            </a:r>
          </a:p>
          <a:p>
            <a:pPr marL="1828800" lvl="1" indent="-457200">
              <a:buFont typeface="+mj-lt"/>
              <a:buAutoNum type="arabicPeriod"/>
            </a:pPr>
            <a:r>
              <a:rPr lang="en-US" sz="2400" dirty="0" smtClean="0"/>
              <a:t>Location</a:t>
            </a:r>
          </a:p>
          <a:p>
            <a:pPr marL="1828800" lvl="1" indent="-457200">
              <a:buFont typeface="+mj-lt"/>
              <a:buAutoNum type="arabicPeriod"/>
            </a:pPr>
            <a:r>
              <a:rPr lang="en-US" sz="2400" dirty="0" smtClean="0"/>
              <a:t>Hospitality</a:t>
            </a:r>
          </a:p>
          <a:p>
            <a:pPr marL="1828800" lvl="1" indent="-457200">
              <a:buFont typeface="+mj-lt"/>
              <a:buAutoNum type="arabicPeriod"/>
            </a:pPr>
            <a:r>
              <a:rPr lang="en-US" sz="2400" dirty="0" smtClean="0"/>
              <a:t>Room Quality</a:t>
            </a:r>
          </a:p>
          <a:p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the Stanford </a:t>
            </a:r>
            <a:r>
              <a:rPr lang="en-US" sz="2400" dirty="0" err="1" smtClean="0"/>
              <a:t>CoreNLP</a:t>
            </a:r>
            <a:r>
              <a:rPr lang="en-US" sz="2400" dirty="0" smtClean="0"/>
              <a:t> Library to obtain “sentiment trees”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Break the trees into subtrees (phrases)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Classify each subtree to determine the aspect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We can handle a single sentence with multiple sentiments towards multiple aspects!</a:t>
            </a:r>
          </a:p>
          <a:p>
            <a:pPr marL="914400" indent="-4572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3AC744B-A413-453F-9FC4-89AC446C322E}"/>
              </a:ext>
            </a:extLst>
          </p:cNvPr>
          <p:cNvSpPr txBox="1"/>
          <p:nvPr/>
        </p:nvSpPr>
        <p:spPr>
          <a:xfrm>
            <a:off x="10925045" y="19141651"/>
            <a:ext cx="43008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457200">
              <a:buFont typeface="Arial" charset="0"/>
              <a:buChar char="•"/>
            </a:pPr>
            <a:r>
              <a:rPr lang="en-US" sz="2400" dirty="0" smtClean="0"/>
              <a:t>Used </a:t>
            </a:r>
            <a:r>
              <a:rPr lang="en-US" sz="2400" dirty="0" err="1"/>
              <a:t>ElasticSearch</a:t>
            </a:r>
            <a:r>
              <a:rPr lang="en-US" sz="2400" dirty="0"/>
              <a:t> as a database and search backend</a:t>
            </a:r>
            <a:r>
              <a:rPr lang="en-US" sz="2400" dirty="0" smtClean="0"/>
              <a:t>.</a:t>
            </a:r>
          </a:p>
          <a:p>
            <a:pPr marL="914400" indent="-457200">
              <a:buFont typeface="Arial" charset="0"/>
              <a:buChar char="•"/>
            </a:pPr>
            <a:endParaRPr lang="en-US" sz="2400" dirty="0" smtClean="0"/>
          </a:p>
          <a:p>
            <a:pPr marL="914400" indent="-457200">
              <a:buFont typeface="Arial" charset="0"/>
              <a:buChar char="•"/>
            </a:pPr>
            <a:r>
              <a:rPr lang="en-US" sz="2400" dirty="0" smtClean="0"/>
              <a:t>Converted </a:t>
            </a:r>
            <a:r>
              <a:rPr lang="en-US" sz="2400" dirty="0"/>
              <a:t>search string to a latitude/longitude pair using </a:t>
            </a:r>
            <a:r>
              <a:rPr lang="en-US" sz="2400" dirty="0" err="1"/>
              <a:t>OpenStreetMap</a:t>
            </a:r>
            <a:r>
              <a:rPr lang="en-US" sz="2400" dirty="0"/>
              <a:t> API</a:t>
            </a:r>
            <a:r>
              <a:rPr lang="en-US" sz="2400" dirty="0" smtClean="0"/>
              <a:t>.</a:t>
            </a:r>
          </a:p>
          <a:p>
            <a:pPr marL="914400" indent="-457200">
              <a:buFont typeface="Arial" charset="0"/>
              <a:buChar char="•"/>
            </a:pPr>
            <a:endParaRPr lang="en-US" sz="2400" dirty="0"/>
          </a:p>
          <a:p>
            <a:pPr marL="914400" indent="-457200">
              <a:buFont typeface="Arial" charset="0"/>
              <a:buChar char="•"/>
            </a:pPr>
            <a:r>
              <a:rPr lang="en-US" sz="2400" dirty="0" smtClean="0"/>
              <a:t>Fed </a:t>
            </a:r>
            <a:r>
              <a:rPr lang="en-US" sz="2400" dirty="0"/>
              <a:t>this pair into an </a:t>
            </a:r>
            <a:r>
              <a:rPr lang="en-US" sz="2400" dirty="0" err="1"/>
              <a:t>ElasticSearch</a:t>
            </a:r>
            <a:r>
              <a:rPr lang="en-US" sz="2400" dirty="0"/>
              <a:t> location query which returns a unified list of nearest Airbnb and hotels.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r="27778" b="-595"/>
          <a:stretch/>
        </p:blipFill>
        <p:spPr>
          <a:xfrm>
            <a:off x="407784" y="25981215"/>
            <a:ext cx="4608878" cy="3792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355" y="18318244"/>
            <a:ext cx="10845101" cy="5322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9"/>
          <a:stretch/>
        </p:blipFill>
        <p:spPr>
          <a:xfrm>
            <a:off x="11295171" y="24424168"/>
            <a:ext cx="3918415" cy="5854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401" y="24811643"/>
            <a:ext cx="5751055" cy="96150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390" r="10055" b="5289"/>
          <a:stretch/>
        </p:blipFill>
        <p:spPr>
          <a:xfrm>
            <a:off x="933945" y="20510739"/>
            <a:ext cx="2902541" cy="30751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366390" y="24905558"/>
            <a:ext cx="4043432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Our interface provides an easy way to compare Airbnb listings to hotels.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choropleth map shows the </a:t>
            </a:r>
            <a:r>
              <a:rPr lang="en-US" sz="2400" dirty="0" err="1" smtClean="0"/>
              <a:t>voronoi</a:t>
            </a:r>
            <a:r>
              <a:rPr lang="en-US" sz="2400" dirty="0" smtClean="0"/>
              <a:t> cells, limited in radius and shaded by the average price difference.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When a cell is clicked we show the average price difference, a histogram for all listings in a group, and variations over time.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Sentiment scores allow the user to easily compare more subjective qualities relative to the average housing option.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Links to relevant listings are provided to further aid a consumer.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combination of all these visualizations help an end user make informed decisions.</a:t>
            </a:r>
          </a:p>
        </p:txBody>
      </p:sp>
    </p:spTree>
    <p:extLst>
      <p:ext uri="{BB962C8B-B14F-4D97-AF65-F5344CB8AC3E}">
        <p14:creationId xmlns:p14="http://schemas.microsoft.com/office/powerpoint/2010/main" val="212483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</TotalTime>
  <Words>687</Words>
  <Application>Microsoft Macintosh PowerPoint</Application>
  <PresentationFormat>Custom</PresentationFormat>
  <Paragraphs>92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Century</vt:lpstr>
      <vt:lpstr>Courier New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Nadkarni</dc:creator>
  <cp:lastModifiedBy>Aniruddha Nadkarni</cp:lastModifiedBy>
  <cp:revision>52</cp:revision>
  <dcterms:created xsi:type="dcterms:W3CDTF">2017-11-27T23:48:20Z</dcterms:created>
  <dcterms:modified xsi:type="dcterms:W3CDTF">2017-11-30T10:00:15Z</dcterms:modified>
</cp:coreProperties>
</file>